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Work Sans Medium"/>
      <p:regular r:id="rId20"/>
      <p:bold r:id="rId21"/>
      <p:italic r:id="rId22"/>
      <p:boldItalic r:id="rId23"/>
    </p:embeddedFont>
    <p:embeddedFont>
      <p:font typeface="Work Sans"/>
      <p:regular r:id="rId24"/>
      <p:bold r:id="rId25"/>
      <p:italic r:id="rId26"/>
      <p:boldItalic r:id="rId27"/>
    </p:embeddedFont>
    <p:embeddedFont>
      <p:font typeface="Familjen Grotesk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19">
          <p15:clr>
            <a:srgbClr val="747775"/>
          </p15:clr>
        </p15:guide>
        <p15:guide id="2" orient="horz" pos="83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9"/>
        <p:guide pos="83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Medium-regular.fntdata"/><Relationship Id="rId22" Type="http://schemas.openxmlformats.org/officeDocument/2006/relationships/font" Target="fonts/WorkSansMedium-italic.fntdata"/><Relationship Id="rId21" Type="http://schemas.openxmlformats.org/officeDocument/2006/relationships/font" Target="fonts/WorkSansMedium-bold.fntdata"/><Relationship Id="rId24" Type="http://schemas.openxmlformats.org/officeDocument/2006/relationships/font" Target="fonts/WorkSans-regular.fntdata"/><Relationship Id="rId23" Type="http://schemas.openxmlformats.org/officeDocument/2006/relationships/font" Target="fonts/WorkSansMedium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-italic.fntdata"/><Relationship Id="rId25" Type="http://schemas.openxmlformats.org/officeDocument/2006/relationships/font" Target="fonts/WorkSans-bold.fntdata"/><Relationship Id="rId28" Type="http://schemas.openxmlformats.org/officeDocument/2006/relationships/font" Target="fonts/FamiljenGrotesk-regular.fntdata"/><Relationship Id="rId27" Type="http://schemas.openxmlformats.org/officeDocument/2006/relationships/font" Target="fonts/Work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amiljenGrotesk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amiljenGrotesk-boldItalic.fntdata"/><Relationship Id="rId30" Type="http://schemas.openxmlformats.org/officeDocument/2006/relationships/font" Target="fonts/FamiljenGrotesk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14ce1c3e3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14ce1c3e3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087a82023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087a82023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07e713e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07e713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087a8202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087a8202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087a82023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5087a82023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14ce1c3e3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14ce1c3e3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14ce1c3e3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14ce1c3e3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087a8202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087a8202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087a8202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087a8202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14ce1c3e3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14ce1c3e3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087a82023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087a82023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507e713e7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507e713e7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08e0ce1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08e0ce1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SJHacks 2025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SJ Hacks 2025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SJ</a:t>
            </a: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Hacks 2025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SJ Hacks 2025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EPXhcnL9uAw" TargetMode="External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anjoseca.gov/your-government/departments-offices/transportation/streets/street-sweeping" TargetMode="External"/><Relationship Id="rId4" Type="http://schemas.openxmlformats.org/officeDocument/2006/relationships/hyperlink" Target="https://zenodo.org/records/3238357" TargetMode="External"/><Relationship Id="rId5" Type="http://schemas.openxmlformats.org/officeDocument/2006/relationships/hyperlink" Target="https://universe.roboflow.com/hind-althabi/road-debris-iya6s/dataset/3" TargetMode="External"/><Relationship Id="rId6" Type="http://schemas.openxmlformats.org/officeDocument/2006/relationships/hyperlink" Target="https://www.kaggle.com/datasets/ravirajsinh45/crop-and-weed-detection-data-with-bounding-boxes/data" TargetMode="External"/><Relationship Id="rId7" Type="http://schemas.openxmlformats.org/officeDocument/2006/relationships/hyperlink" Target="https://www.kaggle.com/datasets/andrewmvd/pothole-detection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ich-windows-bet.loca.lt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1"/>
          <p:cNvPicPr preferRelativeResize="0"/>
          <p:nvPr/>
        </p:nvPicPr>
        <p:blipFill>
          <a:blip r:embed="rId3">
            <a:alphaModFix amt="9000"/>
          </a:blip>
          <a:stretch>
            <a:fillRect/>
          </a:stretch>
        </p:blipFill>
        <p:spPr>
          <a:xfrm>
            <a:off x="1456125" y="1204300"/>
            <a:ext cx="2192468" cy="2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4">
            <a:alphaModFix amt="9000"/>
          </a:blip>
          <a:stretch>
            <a:fillRect/>
          </a:stretch>
        </p:blipFill>
        <p:spPr>
          <a:xfrm>
            <a:off x="4052254" y="1735718"/>
            <a:ext cx="1399201" cy="187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1"/>
          <p:cNvPicPr preferRelativeResize="0"/>
          <p:nvPr/>
        </p:nvPicPr>
        <p:blipFill>
          <a:blip r:embed="rId5">
            <a:alphaModFix amt="9000"/>
          </a:blip>
          <a:stretch>
            <a:fillRect/>
          </a:stretch>
        </p:blipFill>
        <p:spPr>
          <a:xfrm>
            <a:off x="5957563" y="1500716"/>
            <a:ext cx="1750012" cy="2344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1"/>
          <p:cNvSpPr txBox="1"/>
          <p:nvPr>
            <p:ph type="title"/>
          </p:nvPr>
        </p:nvSpPr>
        <p:spPr>
          <a:xfrm>
            <a:off x="1640400" y="2846425"/>
            <a:ext cx="58632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FEFEF"/>
                </a:solidFill>
              </a:rPr>
              <a:t>    </a:t>
            </a:r>
            <a:r>
              <a:rPr lang="en" sz="1500">
                <a:solidFill>
                  <a:srgbClr val="EFEFEF"/>
                </a:solidFill>
              </a:rPr>
              <a:t>GRAFFITI                     ROADKILL                    TRASH </a:t>
            </a:r>
            <a:endParaRPr sz="1500">
              <a:solidFill>
                <a:srgbClr val="EFEFEF"/>
              </a:solidFill>
            </a:endParaRPr>
          </a:p>
        </p:txBody>
      </p:sp>
      <p:sp>
        <p:nvSpPr>
          <p:cNvPr id="354" name="Google Shape;354;p51"/>
          <p:cNvSpPr txBox="1"/>
          <p:nvPr>
            <p:ph idx="1" type="subTitle"/>
          </p:nvPr>
        </p:nvSpPr>
        <p:spPr>
          <a:xfrm>
            <a:off x="3653550" y="4490075"/>
            <a:ext cx="18369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By Zoya, Harini, and Aisha</a:t>
            </a:r>
            <a:endParaRPr sz="1000"/>
          </a:p>
        </p:txBody>
      </p:sp>
      <p:sp>
        <p:nvSpPr>
          <p:cNvPr id="355" name="Google Shape;355;p5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51"/>
          <p:cNvSpPr txBox="1"/>
          <p:nvPr>
            <p:ph type="title"/>
          </p:nvPr>
        </p:nvSpPr>
        <p:spPr>
          <a:xfrm>
            <a:off x="1652500" y="1451293"/>
            <a:ext cx="5964300" cy="11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GeoClean SJ</a:t>
            </a:r>
            <a:endParaRPr/>
          </a:p>
        </p:txBody>
      </p:sp>
      <p:sp>
        <p:nvSpPr>
          <p:cNvPr id="357" name="Google Shape;357;p51"/>
          <p:cNvSpPr txBox="1"/>
          <p:nvPr>
            <p:ph type="title"/>
          </p:nvPr>
        </p:nvSpPr>
        <p:spPr>
          <a:xfrm>
            <a:off x="3751650" y="2295600"/>
            <a:ext cx="1640700" cy="2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Clean Up Your City</a:t>
            </a:r>
            <a:endParaRPr i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0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sp>
        <p:nvSpPr>
          <p:cNvPr id="440" name="Google Shape;440;p60"/>
          <p:cNvSpPr txBox="1"/>
          <p:nvPr>
            <p:ph idx="2" type="subTitle"/>
          </p:nvPr>
        </p:nvSpPr>
        <p:spPr>
          <a:xfrm>
            <a:off x="906900" y="619650"/>
            <a:ext cx="7330200" cy="3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video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demo</a:t>
            </a:r>
            <a:endParaRPr sz="6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1"/>
          <p:cNvSpPr txBox="1"/>
          <p:nvPr>
            <p:ph idx="4294967295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dk2"/>
                </a:solidFill>
              </a:rPr>
              <a:t>‹#›</a:t>
            </a:fld>
            <a:endParaRPr sz="800">
              <a:solidFill>
                <a:schemeClr val="dk2"/>
              </a:solidFill>
            </a:endParaRPr>
          </a:p>
        </p:txBody>
      </p:sp>
      <p:pic>
        <p:nvPicPr>
          <p:cNvPr id="446" name="Google Shape;446;p61" title="sjhack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925" y="212738"/>
            <a:ext cx="8387600" cy="47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>
            <p:ph idx="2" type="body"/>
          </p:nvPr>
        </p:nvSpPr>
        <p:spPr>
          <a:xfrm>
            <a:off x="452475" y="637975"/>
            <a:ext cx="8016900" cy="3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52" name="Google Shape;452;p62"/>
          <p:cNvSpPr txBox="1"/>
          <p:nvPr>
            <p:ph idx="1" type="subTitle"/>
          </p:nvPr>
        </p:nvSpPr>
        <p:spPr>
          <a:xfrm>
            <a:off x="655525" y="1287850"/>
            <a:ext cx="8079000" cy="34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Street Sweeping | City of San José</a:t>
            </a:r>
            <a:endParaRPr sz="1400">
              <a:solidFill>
                <a:schemeClr val="accent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4"/>
              </a:rPr>
              <a:t>STORM graffiti/tagging detection dataset</a:t>
            </a:r>
            <a:r>
              <a:rPr lang="en" sz="1400" u="sng"/>
              <a:t> 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5"/>
              </a:rPr>
              <a:t>https://universe.roboflow.com/hind-althabi/road-debris-iya6s/dataset/3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6"/>
              </a:rPr>
              <a:t>crop and weed detection data with bounding boxes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7"/>
              </a:rPr>
              <a:t>https://www.kaggle.com/datasets/andrewmvd/pothole-detection</a:t>
            </a:r>
            <a:r>
              <a:rPr lang="en" sz="1400" u="sng"/>
              <a:t> 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https://universe.roboflow.com/capstone-48zdu/roadkill2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/>
              <a:t>https://www.nbcbayarea.com/news/local/south-bay/san-jose-streets-traffic-cameras/3698734/</a:t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/>
          </a:p>
        </p:txBody>
      </p:sp>
      <p:sp>
        <p:nvSpPr>
          <p:cNvPr id="453" name="Google Shape;453;p62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sp>
        <p:nvSpPr>
          <p:cNvPr id="459" name="Google Shape;459;p63"/>
          <p:cNvSpPr txBox="1"/>
          <p:nvPr>
            <p:ph idx="2" type="subTitle"/>
          </p:nvPr>
        </p:nvSpPr>
        <p:spPr>
          <a:xfrm>
            <a:off x="906900" y="619650"/>
            <a:ext cx="7330200" cy="3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thank </a:t>
            </a:r>
            <a:endParaRPr sz="6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you!</a:t>
            </a:r>
            <a:r>
              <a:rPr lang="en" sz="6500"/>
              <a:t> </a:t>
            </a:r>
            <a:endParaRPr sz="6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4072395 (Provided by Getty Images)" id="362" name="Google Shape;362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784" r="20784" t="0"/>
          <a:stretch/>
        </p:blipFill>
        <p:spPr>
          <a:xfrm>
            <a:off x="4634650" y="7375"/>
            <a:ext cx="4509302" cy="5143501"/>
          </a:xfrm>
          <a:prstGeom prst="rect">
            <a:avLst/>
          </a:prstGeom>
        </p:spPr>
      </p:pic>
      <p:sp>
        <p:nvSpPr>
          <p:cNvPr id="363" name="Google Shape;363;p52"/>
          <p:cNvSpPr txBox="1"/>
          <p:nvPr>
            <p:ph type="title"/>
          </p:nvPr>
        </p:nvSpPr>
        <p:spPr>
          <a:xfrm>
            <a:off x="118775" y="390949"/>
            <a:ext cx="4094400" cy="8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the </a:t>
            </a:r>
            <a:r>
              <a:rPr lang="en"/>
              <a:t>p</a:t>
            </a:r>
            <a:r>
              <a:rPr lang="en"/>
              <a:t>roblem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64" name="Google Shape;364;p52"/>
          <p:cNvSpPr txBox="1"/>
          <p:nvPr>
            <p:ph idx="3" type="body"/>
          </p:nvPr>
        </p:nvSpPr>
        <p:spPr>
          <a:xfrm>
            <a:off x="120975" y="1047750"/>
            <a:ext cx="4395900" cy="380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According to the City of San Jose website, s</a:t>
            </a:r>
            <a:r>
              <a:rPr lang="en"/>
              <a:t>treet sweeping happens once a month, and graffiti removal takes 1-3 business days.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C</a:t>
            </a:r>
            <a:r>
              <a:rPr lang="en"/>
              <a:t>urrent graffiti reporting process relies on citizens manually submitting complaints, causing slower response times.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/>
              <a:t>Roadkill, trash, and graffiti are often left unattended for long periods of time before being removed.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Arial"/>
              <a:buChar char="●"/>
            </a:pPr>
            <a:r>
              <a:rPr lang="en"/>
              <a:t>San José needs a proactive, automated system to maintain cleanliness more efficiently and cost-effectively.</a:t>
            </a:r>
            <a:endParaRPr/>
          </a:p>
        </p:txBody>
      </p:sp>
      <p:sp>
        <p:nvSpPr>
          <p:cNvPr id="365" name="Google Shape;365;p52"/>
          <p:cNvSpPr txBox="1"/>
          <p:nvPr>
            <p:ph idx="4294967295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1"/>
                </a:solidFill>
              </a:rPr>
              <a:t>‹#›</a:t>
            </a:fld>
            <a:endParaRPr sz="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idx="4294967295" type="title"/>
          </p:nvPr>
        </p:nvSpPr>
        <p:spPr>
          <a:xfrm>
            <a:off x="240125" y="1008800"/>
            <a:ext cx="3920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71" name="Google Shape;371;p53"/>
          <p:cNvSpPr txBox="1"/>
          <p:nvPr/>
        </p:nvSpPr>
        <p:spPr>
          <a:xfrm>
            <a:off x="5070900" y="483375"/>
            <a:ext cx="39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72" name="Google Shape;372;p53"/>
          <p:cNvSpPr txBox="1"/>
          <p:nvPr>
            <p:ph idx="2" type="subTitle"/>
          </p:nvPr>
        </p:nvSpPr>
        <p:spPr>
          <a:xfrm>
            <a:off x="5230775" y="861450"/>
            <a:ext cx="3673800" cy="8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Real-time image analysis using machine learning (YOLO) to detect graffiti, trash, and debris.</a:t>
            </a:r>
            <a:endParaRPr i="1"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73" name="Google Shape;373;p53"/>
          <p:cNvSpPr txBox="1"/>
          <p:nvPr>
            <p:ph idx="3" type="body"/>
          </p:nvPr>
        </p:nvSpPr>
        <p:spPr>
          <a:xfrm>
            <a:off x="5230775" y="1752850"/>
            <a:ext cx="3583500" cy="30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Captures images from surveillance cameras or mobile patrol vans throughout the city.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Automatically flags and highlights issues in uploaded or camera-feed images.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Sends immediate alerts to city maintenance teams for faster action.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 sz="1400"/>
              <a:t>Maps incidents with timestamps and locations to optimize resource planning.</a:t>
            </a:r>
            <a:endParaRPr/>
          </a:p>
        </p:txBody>
      </p:sp>
      <p:sp>
        <p:nvSpPr>
          <p:cNvPr id="374" name="Google Shape;374;p53"/>
          <p:cNvSpPr txBox="1"/>
          <p:nvPr>
            <p:ph idx="4294967295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4"/>
                </a:solidFill>
              </a:rPr>
              <a:t>‹#›</a:t>
            </a:fld>
            <a:endParaRPr sz="104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4"/>
          <p:cNvSpPr txBox="1"/>
          <p:nvPr>
            <p:ph idx="2" type="subTitle"/>
          </p:nvPr>
        </p:nvSpPr>
        <p:spPr>
          <a:xfrm>
            <a:off x="347575" y="678675"/>
            <a:ext cx="5596200" cy="7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how GeoClean SJ works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380" name="Google Shape;380;p54"/>
          <p:cNvSpPr txBox="1"/>
          <p:nvPr>
            <p:ph idx="3" type="body"/>
          </p:nvPr>
        </p:nvSpPr>
        <p:spPr>
          <a:xfrm>
            <a:off x="347575" y="1324875"/>
            <a:ext cx="5409000" cy="33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1. Upload an Image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Users upload images taken from smartphones, city vans, or surveillance cameras of urban areas through a simple web interface.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2. AI Model Prediction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 custom-trained Deep Learning model (best.pt) identifies 6 classes of pollution:</a:t>
            </a:r>
            <a:endParaRPr sz="1500"/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Birds, Roadkill, Trash (Objects), Graffiti, Potholes, Weeds.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uploaded image is preprocessed (resized, normalized) and passed to the model to predict the type of issue.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pic>
        <p:nvPicPr>
          <p:cNvPr id="382" name="Google Shape;38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311" y="1088023"/>
            <a:ext cx="1536977" cy="6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4"/>
          <p:cNvPicPr preferRelativeResize="0"/>
          <p:nvPr/>
        </p:nvPicPr>
        <p:blipFill rotWithShape="1">
          <a:blip r:embed="rId4">
            <a:alphaModFix/>
          </a:blip>
          <a:srcRect b="3465" l="0" r="0" t="0"/>
          <a:stretch/>
        </p:blipFill>
        <p:spPr>
          <a:xfrm>
            <a:off x="5943750" y="2124825"/>
            <a:ext cx="2895448" cy="206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5"/>
          <p:cNvSpPr txBox="1"/>
          <p:nvPr>
            <p:ph idx="3" type="body"/>
          </p:nvPr>
        </p:nvSpPr>
        <p:spPr>
          <a:xfrm>
            <a:off x="347550" y="1329725"/>
            <a:ext cx="81045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3</a:t>
            </a:r>
            <a:r>
              <a:rPr lang="en" sz="1500"/>
              <a:t>. Display Results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Predicted pollution type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Exact location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Image preview and metadata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4. Enable City Action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All reports feed into a centralized dashboard for government and organizations to view, prioritize, and act on environmental issues in real-time.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5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pic>
        <p:nvPicPr>
          <p:cNvPr id="390" name="Google Shape;39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625" y="636775"/>
            <a:ext cx="620049" cy="82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5"/>
          <p:cNvPicPr preferRelativeResize="0"/>
          <p:nvPr/>
        </p:nvPicPr>
        <p:blipFill rotWithShape="1">
          <a:blip r:embed="rId4">
            <a:alphaModFix/>
          </a:blip>
          <a:srcRect b="0" l="5170" r="-5169" t="0"/>
          <a:stretch/>
        </p:blipFill>
        <p:spPr>
          <a:xfrm>
            <a:off x="7221114" y="566377"/>
            <a:ext cx="1591176" cy="820861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5"/>
          <p:cNvSpPr txBox="1"/>
          <p:nvPr>
            <p:ph idx="2" type="subTitle"/>
          </p:nvPr>
        </p:nvSpPr>
        <p:spPr>
          <a:xfrm>
            <a:off x="347575" y="636775"/>
            <a:ext cx="36888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GeoClean SJ works</a:t>
            </a:r>
            <a:endParaRPr sz="2200"/>
          </a:p>
        </p:txBody>
      </p:sp>
      <p:pic>
        <p:nvPicPr>
          <p:cNvPr id="393" name="Google Shape;3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150" y="584150"/>
            <a:ext cx="1495611" cy="8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opwatch line icon, fast delivery concept, timer sign on white background, watch icon in outline style for mobile concept and web design. Vector graphics. (Provided by Getty Images)" id="398" name="Google Shape;398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725" y="2396400"/>
            <a:ext cx="230400" cy="230400"/>
          </a:xfrm>
          <a:prstGeom prst="ellipse">
            <a:avLst/>
          </a:prstGeom>
        </p:spPr>
      </p:pic>
      <p:pic>
        <p:nvPicPr>
          <p:cNvPr descr="Dollar Sign (Provided by Getty Images)" id="399" name="Google Shape;399;p5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900" y="2396400"/>
            <a:ext cx="230400" cy="230400"/>
          </a:xfrm>
          <a:prstGeom prst="ellipse">
            <a:avLst/>
          </a:prstGeom>
        </p:spPr>
      </p:pic>
      <p:pic>
        <p:nvPicPr>
          <p:cNvPr descr="Search code icon, find data, searching (Provided by Getty Images)" id="400" name="Google Shape;400;p5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10975" y="2396400"/>
            <a:ext cx="230400" cy="230400"/>
          </a:xfrm>
          <a:prstGeom prst="ellipse">
            <a:avLst/>
          </a:prstGeom>
        </p:spPr>
      </p:pic>
      <p:pic>
        <p:nvPicPr>
          <p:cNvPr descr="Support solid icon. Handshaking forming a heart vector illustration isolated on white. Two hands support each other glyph style design, designed for web and app. Eps 10. (Provided by Getty Images)" id="401" name="Google Shape;401;p56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6050" y="2396400"/>
            <a:ext cx="230400" cy="230400"/>
          </a:xfrm>
          <a:prstGeom prst="ellipse">
            <a:avLst/>
          </a:prstGeom>
        </p:spPr>
      </p:pic>
      <p:sp>
        <p:nvSpPr>
          <p:cNvPr id="402" name="Google Shape;402;p56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response</a:t>
            </a:r>
            <a:endParaRPr/>
          </a:p>
        </p:txBody>
      </p:sp>
      <p:sp>
        <p:nvSpPr>
          <p:cNvPr id="403" name="Google Shape;403;p56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impact on san jose</a:t>
            </a:r>
            <a:endParaRPr sz="3100"/>
          </a:p>
        </p:txBody>
      </p:sp>
      <p:sp>
        <p:nvSpPr>
          <p:cNvPr id="404" name="Google Shape;404;p56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Issues are detected and dispatched to crews within minutes.</a:t>
            </a:r>
            <a:endParaRPr sz="1100"/>
          </a:p>
        </p:txBody>
      </p:sp>
      <p:sp>
        <p:nvSpPr>
          <p:cNvPr id="405" name="Google Shape;405;p56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save costs</a:t>
            </a:r>
            <a:endParaRPr/>
          </a:p>
        </p:txBody>
      </p:sp>
      <p:sp>
        <p:nvSpPr>
          <p:cNvPr id="406" name="Google Shape;406;p56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Cuts down on manual patrolling and inspection labor.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7" name="Google Shape;407;p56"/>
          <p:cNvSpPr txBox="1"/>
          <p:nvPr>
            <p:ph idx="13" type="subTitle"/>
          </p:nvPr>
        </p:nvSpPr>
        <p:spPr>
          <a:xfrm>
            <a:off x="4514725" y="2926475"/>
            <a:ext cx="20625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driven decisions</a:t>
            </a:r>
            <a:endParaRPr/>
          </a:p>
        </p:txBody>
      </p:sp>
      <p:sp>
        <p:nvSpPr>
          <p:cNvPr id="408" name="Google Shape;408;p56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Helps the city identify repeat problem zones and plan preventive measures in the long term.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9" name="Google Shape;409;p56"/>
          <p:cNvSpPr txBox="1"/>
          <p:nvPr>
            <p:ph idx="15" type="subTitle"/>
          </p:nvPr>
        </p:nvSpPr>
        <p:spPr>
          <a:xfrm>
            <a:off x="6658250" y="2926475"/>
            <a:ext cx="26262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</a:t>
            </a:r>
            <a:r>
              <a:rPr lang="en"/>
              <a:t> existing programs</a:t>
            </a:r>
            <a:endParaRPr/>
          </a:p>
        </p:txBody>
      </p:sp>
      <p:sp>
        <p:nvSpPr>
          <p:cNvPr id="410" name="Google Shape;410;p56"/>
          <p:cNvSpPr txBox="1"/>
          <p:nvPr>
            <p:ph idx="16" type="body"/>
          </p:nvPr>
        </p:nvSpPr>
        <p:spPr>
          <a:xfrm>
            <a:off x="6658250" y="3498375"/>
            <a:ext cx="22572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Strengthens initiatives like </a:t>
            </a:r>
            <a:r>
              <a:rPr b="1" lang="en" sz="1100"/>
              <a:t>BeautifySJ, Anti-Graffiti Program,</a:t>
            </a:r>
            <a:r>
              <a:rPr lang="en" sz="1100"/>
              <a:t> and the FAST proactive cleanup team.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Can be integrated with </a:t>
            </a:r>
            <a:r>
              <a:rPr b="1" lang="en" sz="1100"/>
              <a:t>San José 311 </a:t>
            </a:r>
            <a:r>
              <a:rPr lang="en" sz="1100"/>
              <a:t>to enhance community engagement.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11" name="Google Shape;411;p5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sp>
        <p:nvSpPr>
          <p:cNvPr id="417" name="Google Shape;417;p57"/>
          <p:cNvSpPr txBox="1"/>
          <p:nvPr>
            <p:ph idx="2" type="subTitle"/>
          </p:nvPr>
        </p:nvSpPr>
        <p:spPr>
          <a:xfrm>
            <a:off x="906900" y="619650"/>
            <a:ext cx="7330200" cy="39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implementation</a:t>
            </a:r>
            <a:endParaRPr sz="6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idx="3" type="body"/>
          </p:nvPr>
        </p:nvSpPr>
        <p:spPr>
          <a:xfrm>
            <a:off x="347575" y="1401075"/>
            <a:ext cx="8491500" cy="34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Click the link: </a:t>
            </a:r>
            <a:r>
              <a:rPr b="1" lang="en" sz="1550" u="sng">
                <a:solidFill>
                  <a:srgbClr val="A8C7FA"/>
                </a:solid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https://rich-windows-bet.loca.lt/</a:t>
            </a:r>
            <a:r>
              <a:rPr b="1" lang="en" sz="155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Put in the tunnel password: </a:t>
            </a:r>
            <a:r>
              <a:rPr b="1" lang="en" sz="2000"/>
              <a:t>35.201.230.33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Upload a image of city pollution 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app should be able to identify it!</a:t>
            </a:r>
            <a:endParaRPr sz="20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*tunnel might time out due to inactivity and connection issues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sp>
        <p:nvSpPr>
          <p:cNvPr id="424" name="Google Shape;424;p58"/>
          <p:cNvSpPr txBox="1"/>
          <p:nvPr>
            <p:ph idx="2" type="subTitle"/>
          </p:nvPr>
        </p:nvSpPr>
        <p:spPr>
          <a:xfrm>
            <a:off x="347550" y="671750"/>
            <a:ext cx="83061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see the app work!  </a:t>
            </a:r>
            <a:r>
              <a:rPr b="1" lang="en" sz="2500"/>
              <a:t>**NOT LIVE RIGHT NOW**</a:t>
            </a:r>
            <a:endParaRPr b="1" sz="2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idx="4294967295" type="sldNum"/>
          </p:nvPr>
        </p:nvSpPr>
        <p:spPr>
          <a:xfrm>
            <a:off x="8464825" y="95076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accent3"/>
                </a:solidFill>
              </a:rPr>
              <a:t>‹#›</a:t>
            </a:fld>
            <a:endParaRPr sz="800">
              <a:solidFill>
                <a:schemeClr val="accent3"/>
              </a:solidFill>
            </a:endParaRPr>
          </a:p>
        </p:txBody>
      </p:sp>
      <p:sp>
        <p:nvSpPr>
          <p:cNvPr id="430" name="Google Shape;430;p59"/>
          <p:cNvSpPr txBox="1"/>
          <p:nvPr>
            <p:ph idx="2" type="subTitle"/>
          </p:nvPr>
        </p:nvSpPr>
        <p:spPr>
          <a:xfrm>
            <a:off x="347550" y="671750"/>
            <a:ext cx="70254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see the app work!</a:t>
            </a:r>
            <a:endParaRPr sz="2500"/>
          </a:p>
        </p:txBody>
      </p:sp>
      <p:pic>
        <p:nvPicPr>
          <p:cNvPr id="431" name="Google Shape;43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975" y="1329725"/>
            <a:ext cx="3982749" cy="26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9"/>
          <p:cNvPicPr preferRelativeResize="0"/>
          <p:nvPr/>
        </p:nvPicPr>
        <p:blipFill rotWithShape="1">
          <a:blip r:embed="rId4">
            <a:alphaModFix/>
          </a:blip>
          <a:srcRect b="0" l="8090" r="-8090" t="0"/>
          <a:stretch/>
        </p:blipFill>
        <p:spPr>
          <a:xfrm>
            <a:off x="4731562" y="671750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137" y="1329725"/>
            <a:ext cx="1823888" cy="24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9"/>
          <p:cNvPicPr preferRelativeResize="0"/>
          <p:nvPr/>
        </p:nvPicPr>
        <p:blipFill rotWithShape="1">
          <a:blip r:embed="rId6">
            <a:alphaModFix/>
          </a:blip>
          <a:srcRect b="8477" l="11527" r="0" t="12068"/>
          <a:stretch/>
        </p:blipFill>
        <p:spPr>
          <a:xfrm rot="-627217">
            <a:off x="5057664" y="3186742"/>
            <a:ext cx="1490896" cy="133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